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68" r:id="rId8"/>
    <p:sldId id="265" r:id="rId9"/>
    <p:sldId id="269" r:id="rId10"/>
    <p:sldId id="271" r:id="rId11"/>
    <p:sldId id="272" r:id="rId12"/>
    <p:sldId id="287" r:id="rId13"/>
    <p:sldId id="291" r:id="rId14"/>
    <p:sldId id="292" r:id="rId15"/>
    <p:sldId id="293" r:id="rId16"/>
    <p:sldId id="273" r:id="rId17"/>
    <p:sldId id="277" r:id="rId18"/>
    <p:sldId id="270" r:id="rId19"/>
    <p:sldId id="278" r:id="rId20"/>
    <p:sldId id="279" r:id="rId21"/>
    <p:sldId id="276" r:id="rId22"/>
    <p:sldId id="280" r:id="rId23"/>
    <p:sldId id="286" r:id="rId24"/>
    <p:sldId id="281" r:id="rId25"/>
    <p:sldId id="282" r:id="rId26"/>
    <p:sldId id="283" r:id="rId27"/>
    <p:sldId id="284" r:id="rId28"/>
    <p:sldId id="285" r:id="rId29"/>
    <p:sldId id="288" r:id="rId30"/>
    <p:sldId id="28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8CF9D-0801-257E-0F36-B8BC52BD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EBC260-B32C-19B8-DF40-D59C277BC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8C3D33-37B5-E5CD-8C04-810E6B81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F4602-1973-1918-91FE-A0D5B1FB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299CB-DDD0-A73D-9A72-BFAD4D2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11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F9819-DE43-E398-68BC-CDE0245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BDE04D-C063-D38D-AEF8-2E9CBFD8F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0DDA4-613E-54C9-A763-1064FB36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F619FC-11FE-1944-E1EE-474A700C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608C6-C237-7493-9897-D6785CB1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7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3E15D4-119C-F38B-9698-C1BE45260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62581D-A66C-935A-6E49-88282071D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EDA71-E0E4-911C-3BFC-EB376F12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941D5-D878-B410-4F80-86DBDB0F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A34DE6-F612-3671-B378-D0C976FE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71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FD32F-E22B-68B2-1A3D-6DD03DF8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DCA73-0CAE-C7C8-0D71-2C40BFBE5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4D49F-1B72-7D4B-E019-73164BE2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38E4E5-2CD9-50F4-8ECE-98ED4F77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340A9-F88E-141C-E62B-78F28057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7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4D74-EB5C-0E16-32B7-657592C7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4BA57-C893-E379-B552-AF587DB64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B53F3-68ED-2574-F5CE-E8273774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E8F81-7087-6EE0-DDF6-C96FF6FC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6644B-16BD-DF0F-98F5-5F9582FC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4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A70A4-919F-38BA-3CC7-3D947FB7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70A74-4BEB-88DB-58D6-6A72EFF81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E6F22F-7EA5-2FED-16E7-91DAEF71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FE2EEB-D23B-24DB-98EB-AB02BC3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9E658-F2D9-9213-22BC-E9DDBF39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1DD6D0-DFCA-F9F9-49B6-985565BF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9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0AC4C-0B9A-5946-1FED-DA1888AB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D9A4FF-CA11-58DD-D553-33A3F279B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EC911F-6F0B-1FF8-560D-B03126E72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AAAC18-6314-64E3-5D2F-F25A83235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30E186-B3AE-595C-CF33-5B5167E15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B461E3-D3CD-AD00-DEEF-F7696E2E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B6387-3249-D23E-33E2-0F4E59C4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CCF4AD-056E-85A1-6736-310B78E1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33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ADE4F-60AF-9B29-90BF-E0802BBB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4B4867-1CC2-DC66-6206-AEE80581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B2C8E8-738A-EC4B-100A-B0BFBA7C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04ADF8-1CBB-8BFC-9EB4-59E446A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76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E5B3C5-E651-B3D0-805C-C6A949F6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BBE210-7D17-A2CB-D31D-4D0DCC4F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F2BCA-FB2D-7D94-7FA3-A955CC01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5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C14C1-6C34-12D9-0C13-E0879CDFF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8FA18-6045-4CDF-256F-089EC88F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77697B-0C64-3D3B-2963-611F9645A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958C34-52F2-16E4-79F9-2C1870DC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945D4F-B087-BC73-30DA-8DEF3DA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6C78EA-261F-0EDB-B311-D700B3CE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6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C6B98-8041-79FE-8EE6-10CF58F2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AC1E9C-992F-EFF8-AE0B-745737393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344DD-3E28-F33B-8D4D-4AD58ACF2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5C2983-0B42-B89D-F9A0-5803DD3E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9D5DF-C98E-18E1-0C49-C66E9F0B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FB1924-5854-D80B-0E31-1734D479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05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6456DC-C8D8-928A-9754-B9467C99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FBACFF-6D9B-A59B-2CCB-BA3BDCB48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5920EF-F340-EC9C-66AE-1486088EC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48FD1-08EC-4687-81F6-46161DA8EF71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D026F9-4DD3-1E57-A4E9-958B05CA3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33E14-7A2E-C691-915A-A0EAC2422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D2548-8FF5-46CB-B408-2CC1A6FDA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1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2E118D-6068-0B8A-B43C-9D6F8185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538"/>
            <a:ext cx="12192000" cy="34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8507A5-31A0-4196-1C86-0AFA0AB2E2BE}"/>
              </a:ext>
            </a:extLst>
          </p:cNvPr>
          <p:cNvSpPr txBox="1"/>
          <p:nvPr/>
        </p:nvSpPr>
        <p:spPr>
          <a:xfrm>
            <a:off x="1039091" y="1247017"/>
            <a:ext cx="10307781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Disaggregate prefill and decode phases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Naturally enables each to focus on its optimization target – TTFT or TPOT.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can employ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different resources and parallelism strategies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meet a variety of latency requirements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08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69620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Tradeoff Analysis Post Disaggregation——Batching Strategy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0CA1E7-38D0-7EE8-9D45-FF029F3A10F0}"/>
                  </a:ext>
                </a:extLst>
              </p:cNvPr>
              <p:cNvSpPr txBox="1"/>
              <p:nvPr/>
            </p:nvSpPr>
            <p:spPr>
              <a:xfrm>
                <a:off x="1039091" y="1091929"/>
                <a:ext cx="9512135" cy="391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Prefill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Profile the specific LLM and GPUs to identify a critical input length threshold,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Batching more requests should only be considered when the input length of the scheduled request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When prefill and decoding phases are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colocated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increasing the decoding batch size is difficult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0CA1E7-38D0-7EE8-9D45-FF029F3A1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91" y="1091929"/>
                <a:ext cx="9512135" cy="3919022"/>
              </a:xfrm>
              <a:prstGeom prst="rect">
                <a:avLst/>
              </a:prstGeom>
              <a:blipFill>
                <a:blip r:embed="rId2"/>
                <a:stretch>
                  <a:fillRect l="-384" r="-384" b="-1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7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Tradeoff Analysis Post Disaggregation——Parallelism plan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0200C6-8341-7BC3-4CE8-8EA123FB0E0A}"/>
              </a:ext>
            </a:extLst>
          </p:cNvPr>
          <p:cNvSpPr txBox="1"/>
          <p:nvPr/>
        </p:nvSpPr>
        <p:spPr>
          <a:xfrm>
            <a:off x="1039091" y="1091929"/>
            <a:ext cx="10307781" cy="249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Prefill——Disaggregation enables the prefill phase to function analogously to an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M/D/1 queue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Single device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2-way inter-op parallelism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2-way intra-op parallelism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AAD28E-0D7F-719A-3452-53F25B5C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68" y="1911021"/>
            <a:ext cx="4720081" cy="689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F8510A-B809-85F5-28E0-EA5B1A9CA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07" y="2445810"/>
            <a:ext cx="5578615" cy="8525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E6AB2F-43C1-EA3F-A7F3-5206575C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67" y="3118449"/>
            <a:ext cx="5076101" cy="7059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D63F0B-7520-6EE7-C1ED-D08772E6BCD3}"/>
              </a:ext>
            </a:extLst>
          </p:cNvPr>
          <p:cNvSpPr txBox="1"/>
          <p:nvPr/>
        </p:nvSpPr>
        <p:spPr>
          <a:xfrm>
            <a:off x="5723305" y="4429974"/>
            <a:ext cx="6662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D: Each request’s execution time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R: Poisson arrival rate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K: Speedup coefficient influenced by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5370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Tradeoff Analysis Post Disaggregation——Parallelism plan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0200C6-8341-7BC3-4CE8-8EA123FB0E0A}"/>
              </a:ext>
            </a:extLst>
          </p:cNvPr>
          <p:cNvSpPr txBox="1"/>
          <p:nvPr/>
        </p:nvSpPr>
        <p:spPr>
          <a:xfrm>
            <a:off x="1039091" y="1091929"/>
            <a:ext cx="10307781" cy="249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Prefill——Disaggregation enables the prefill phase to function analogously to an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M/D/1 queue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Single device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2-way inter-op parallelism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2-way intra-op parallelism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AAD28E-0D7F-719A-3452-53F25B5C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68" y="1911021"/>
            <a:ext cx="4720081" cy="689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F8510A-B809-85F5-28E0-EA5B1A9CA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07" y="2445810"/>
            <a:ext cx="5578615" cy="8525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E6AB2F-43C1-EA3F-A7F3-5206575C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67" y="3118449"/>
            <a:ext cx="5076101" cy="7059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4D63F0B-7520-6EE7-C1ED-D08772E6BCD3}"/>
              </a:ext>
            </a:extLst>
          </p:cNvPr>
          <p:cNvSpPr txBox="1"/>
          <p:nvPr/>
        </p:nvSpPr>
        <p:spPr>
          <a:xfrm>
            <a:off x="5723305" y="4429974"/>
            <a:ext cx="6662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D: Each request’s execution time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R: Poisson arrival rate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K: Speedup coefficient influenced by communication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120442-1392-9212-354B-C80BF3A72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11" y="1940751"/>
            <a:ext cx="6519396" cy="3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8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Tradeoff Analysis Post Disaggregation——Parallelism plan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0200C6-8341-7BC3-4CE8-8EA123FB0E0A}"/>
              </a:ext>
            </a:extLst>
          </p:cNvPr>
          <p:cNvSpPr txBox="1"/>
          <p:nvPr/>
        </p:nvSpPr>
        <p:spPr>
          <a:xfrm>
            <a:off x="593766" y="1103804"/>
            <a:ext cx="11044051" cy="329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Post-disaggregation, the batch size for decoding is constrained by GPU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memory capacity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Relieve KV cache: Paged-Attention and GQA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the decoding batch size continue to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approach the compute bound, the decoding computation begins to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resemble the prefill phase</a:t>
            </a:r>
          </a:p>
        </p:txBody>
      </p:sp>
    </p:spTree>
    <p:extLst>
      <p:ext uri="{BB962C8B-B14F-4D97-AF65-F5344CB8AC3E}">
        <p14:creationId xmlns:p14="http://schemas.microsoft.com/office/powerpoint/2010/main" val="110140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Tradeoff Analysis Post Disaggregation——Parallelism plan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0200C6-8341-7BC3-4CE8-8EA123FB0E0A}"/>
              </a:ext>
            </a:extLst>
          </p:cNvPr>
          <p:cNvSpPr txBox="1"/>
          <p:nvPr/>
        </p:nvSpPr>
        <p:spPr>
          <a:xfrm>
            <a:off x="593766" y="1103804"/>
            <a:ext cx="11044051" cy="329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Decode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Post-disaggregation, the batch size for decoding is constrained by GPU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memory capacity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Relieve KV cache: Paged-Attention and GQA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the decoding batch size continue to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approach the compute bound, the decoding computation begins to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resemble the prefill phase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3410A-78FA-3E76-8C5B-E709F1985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32" y="2096408"/>
            <a:ext cx="6559887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77013-F0CF-14B1-520F-B3E24D6A5ACC}"/>
              </a:ext>
            </a:extLst>
          </p:cNvPr>
          <p:cNvSpPr txBox="1"/>
          <p:nvPr/>
        </p:nvSpPr>
        <p:spPr>
          <a:xfrm>
            <a:off x="1039091" y="1247017"/>
            <a:ext cx="10307781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the model, workload characteristic, latency requirements and SLO attainment target , find a placement that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maximizes the per-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goodput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9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77013-F0CF-14B1-520F-B3E24D6A5ACC}"/>
              </a:ext>
            </a:extLst>
          </p:cNvPr>
          <p:cNvSpPr txBox="1"/>
          <p:nvPr/>
        </p:nvSpPr>
        <p:spPr>
          <a:xfrm>
            <a:off x="1039091" y="1247017"/>
            <a:ext cx="10307781" cy="305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the model, workload characteristic, latency requirements and SLO attainment target , find a placement that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maximizes the per-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goodput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Placement for High Node-Affinity Cluster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Method——Placement for High Node-Affinity Cluster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E6DC5C-BCCD-2399-8A7E-138103FD7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29" y="1281600"/>
            <a:ext cx="4854039" cy="5268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9D29D4-83AD-0CED-DDD2-BC42BD946A9E}"/>
              </a:ext>
            </a:extLst>
          </p:cNvPr>
          <p:cNvSpPr txBox="1"/>
          <p:nvPr/>
        </p:nvSpPr>
        <p:spPr>
          <a:xfrm>
            <a:off x="534389" y="1520748"/>
            <a:ext cx="5581403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estimate the SLO attainment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history request traces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Traverse parallel config to simulate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Replicate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best config to achieve overall traffic rate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1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77013-F0CF-14B1-520F-B3E24D6A5ACC}"/>
              </a:ext>
            </a:extLst>
          </p:cNvPr>
          <p:cNvSpPr txBox="1"/>
          <p:nvPr/>
        </p:nvSpPr>
        <p:spPr>
          <a:xfrm>
            <a:off x="1039091" y="1247017"/>
            <a:ext cx="10307781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the model, workload characteristic, latency requirements and SLO attainment target , find a placement that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maximizes the per-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goodput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Placement for High Node-Affinity Cluster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Placement for Low Node-Affinity Cluster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9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Background——Throughput vs. Goodput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61210B-60E1-C017-DC30-9332EC217CCC}"/>
              </a:ext>
            </a:extLst>
          </p:cNvPr>
          <p:cNvSpPr txBox="1"/>
          <p:nvPr/>
        </p:nvSpPr>
        <p:spPr>
          <a:xfrm>
            <a:off x="1039091" y="1258892"/>
            <a:ext cx="1072341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request served per second——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TensorRT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-LLM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Goodput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completed requests per second that adheres to SLOs——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Method——Placement for Low Node-Affinity Cluster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7846DE-C20C-8FCF-8DC2-A3767851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87" y="1324506"/>
            <a:ext cx="5677389" cy="45359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3281A2-E8A1-EF87-79CB-9F0FD32130CC}"/>
              </a:ext>
            </a:extLst>
          </p:cNvPr>
          <p:cNvSpPr txBox="1"/>
          <p:nvPr/>
        </p:nvSpPr>
        <p:spPr>
          <a:xfrm>
            <a:off x="534389" y="1520748"/>
            <a:ext cx="5581403" cy="112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Colocate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prefill and decoding segments of the same stage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within a single node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635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77013-F0CF-14B1-520F-B3E24D6A5ACC}"/>
              </a:ext>
            </a:extLst>
          </p:cNvPr>
          <p:cNvSpPr txBox="1"/>
          <p:nvPr/>
        </p:nvSpPr>
        <p:spPr>
          <a:xfrm>
            <a:off x="1039091" y="1247017"/>
            <a:ext cx="10307781" cy="471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the model, workload characteristic, latency requirements and SLO attainment target , find a placement that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maximizes the per-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goodput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Placement for High Node-Affinity Cluster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Placement for Low Node-Affinity Cluster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Online scheduling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8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Method——Online scheduling</a:t>
            </a:r>
          </a:p>
          <a:p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3281A2-E8A1-EF87-79CB-9F0FD32130CC}"/>
              </a:ext>
            </a:extLst>
          </p:cNvPr>
          <p:cNvSpPr txBox="1"/>
          <p:nvPr/>
        </p:nvSpPr>
        <p:spPr>
          <a:xfrm>
            <a:off x="1039091" y="1443785"/>
            <a:ext cx="9060873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Reducing pipeline bubbles——batch request to saturate the GPU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Combat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busrtiness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——pull method for KV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Replaning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——trigger rerun placement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A1330-B17E-BCD7-BAF0-3F769884A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03" y="3261424"/>
            <a:ext cx="5903810" cy="34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6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3281A2-E8A1-EF87-79CB-9F0FD32130CC}"/>
              </a:ext>
            </a:extLst>
          </p:cNvPr>
          <p:cNvSpPr txBox="1"/>
          <p:nvPr/>
        </p:nvSpPr>
        <p:spPr>
          <a:xfrm>
            <a:off x="875804" y="1117214"/>
            <a:ext cx="11097491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 nodes and 32 GPUs. Each node has 8 NVIDIA SXM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A100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-80GB GPUs connected with NVLINK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13B/66B/175B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Chatbot, Code Completion,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909454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3281A2-E8A1-EF87-79CB-9F0FD32130CC}"/>
              </a:ext>
            </a:extLst>
          </p:cNvPr>
          <p:cNvSpPr txBox="1"/>
          <p:nvPr/>
        </p:nvSpPr>
        <p:spPr>
          <a:xfrm>
            <a:off x="875804" y="1117214"/>
            <a:ext cx="11097491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 nodes and 32 GPUs. Each node has 8 NVIDIA SXM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A100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-80GB GPUs connected with NVLINK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13B/66B/175B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Chatbot, Code Completion, Summarization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Metrics: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SLO attainment(90%)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Baseline: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7928EE-6C77-0524-3A1A-69262EF5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37" y="4015020"/>
            <a:ext cx="8903158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Evaluation——End-to-end Experiments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977A7-A7EF-7C9A-F05B-2FD232153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5" y="2567915"/>
            <a:ext cx="8132949" cy="37422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E29311-69AE-8DB4-4623-0E64B9669449}"/>
              </a:ext>
            </a:extLst>
          </p:cNvPr>
          <p:cNvSpPr txBox="1"/>
          <p:nvPr/>
        </p:nvSpPr>
        <p:spPr>
          <a:xfrm>
            <a:off x="978298" y="1207951"/>
            <a:ext cx="9607137" cy="12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can sustain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2.0×-3.41× higher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request rate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compared to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can achieve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1.4×–1.8× more stringent SLO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119043-EE8F-3EDD-87B6-9E312414E825}"/>
              </a:ext>
            </a:extLst>
          </p:cNvPr>
          <p:cNvSpPr txBox="1"/>
          <p:nvPr/>
        </p:nvSpPr>
        <p:spPr>
          <a:xfrm>
            <a:off x="1039091" y="6488668"/>
            <a:ext cx="9374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OPT175B placement: prefill: inter-op =3, intra-op = 3; decoding: inter-op = 3, intra-op = 4</a:t>
            </a:r>
          </a:p>
        </p:txBody>
      </p:sp>
    </p:spTree>
    <p:extLst>
      <p:ext uri="{BB962C8B-B14F-4D97-AF65-F5344CB8AC3E}">
        <p14:creationId xmlns:p14="http://schemas.microsoft.com/office/powerpoint/2010/main" val="403408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Evaluation——End-to-end Experiments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BA56F0-7DA2-D6E3-C6A3-394FCC00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187898"/>
            <a:ext cx="9811254" cy="29719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E27ABD-DFD1-5980-E242-67352CC28B9B}"/>
              </a:ext>
            </a:extLst>
          </p:cNvPr>
          <p:cNvSpPr txBox="1"/>
          <p:nvPr/>
        </p:nvSpPr>
        <p:spPr>
          <a:xfrm>
            <a:off x="978297" y="1207951"/>
            <a:ext cx="10683271" cy="17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Code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can sustain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3.2× higher request rate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1.5× more stringent SLO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Summarization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achieves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4.48× higher request rate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10.2× more stringent SLO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2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Evaluation——Latency Breakdown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E27ABD-DFD1-5980-E242-67352CC28B9B}"/>
              </a:ext>
            </a:extLst>
          </p:cNvPr>
          <p:cNvSpPr txBox="1"/>
          <p:nvPr/>
        </p:nvSpPr>
        <p:spPr>
          <a:xfrm>
            <a:off x="800167" y="1297016"/>
            <a:ext cx="1086140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Even for OPT-175B,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KV Cache transmission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 accounts for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less than 0.1%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the total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95% of requests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experience a delay of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less than 30ms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783A1-0128-87E5-25DD-AF5E2378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82" y="2535394"/>
            <a:ext cx="6401129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9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Evaluation——Algorithm Running Time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E27ABD-DFD1-5980-E242-67352CC28B9B}"/>
              </a:ext>
            </a:extLst>
          </p:cNvPr>
          <p:cNvSpPr txBox="1"/>
          <p:nvPr/>
        </p:nvSpPr>
        <p:spPr>
          <a:xfrm>
            <a:off x="752666" y="1495100"/>
            <a:ext cx="1086140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 time of the algorithm is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 minutes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D460E-79E3-840D-2701-20017352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56" y="2742376"/>
            <a:ext cx="5645440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E27ABD-DFD1-5980-E242-67352CC28B9B}"/>
              </a:ext>
            </a:extLst>
          </p:cNvPr>
          <p:cNvSpPr txBox="1"/>
          <p:nvPr/>
        </p:nvSpPr>
        <p:spPr>
          <a:xfrm>
            <a:off x="1120801" y="1379721"/>
            <a:ext cx="10861402" cy="204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an end-to-end distributed serving system disaggregating prefill and decoding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interference between prefill and decode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Decoupled resource allocation and parallelism strategy</a:t>
            </a:r>
          </a:p>
        </p:txBody>
      </p:sp>
    </p:spTree>
    <p:extLst>
      <p:ext uri="{BB962C8B-B14F-4D97-AF65-F5344CB8AC3E}">
        <p14:creationId xmlns:p14="http://schemas.microsoft.com/office/powerpoint/2010/main" val="385900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diverse_slo">
            <a:extLst>
              <a:ext uri="{FF2B5EF4-FFF2-40B4-BE49-F238E27FC236}">
                <a16:creationId xmlns:a16="http://schemas.microsoft.com/office/drawing/2014/main" id="{D669D349-FABE-615B-9E17-64D44644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9" y="2713422"/>
            <a:ext cx="7543056" cy="383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Background——Throughput vs. Goodput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622E25-BEAE-4260-CBA7-7F00D163B88C}"/>
              </a:ext>
            </a:extLst>
          </p:cNvPr>
          <p:cNvSpPr txBox="1"/>
          <p:nvPr/>
        </p:nvSpPr>
        <p:spPr>
          <a:xfrm>
            <a:off x="1039091" y="1258892"/>
            <a:ext cx="10901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request served per second——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TensorRT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-LLM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Goodput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completed requests per second that adheres to SLOs——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7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D75CF1F-D508-F10F-89C6-DDFBF25C0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92200"/>
              </p:ext>
            </p:extLst>
          </p:nvPr>
        </p:nvGraphicFramePr>
        <p:xfrm>
          <a:off x="1650670" y="1705318"/>
          <a:ext cx="8663710" cy="37612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2742">
                  <a:extLst>
                    <a:ext uri="{9D8B030D-6E8A-4147-A177-3AD203B41FA5}">
                      <a16:colId xmlns:a16="http://schemas.microsoft.com/office/drawing/2014/main" val="196415918"/>
                    </a:ext>
                  </a:extLst>
                </a:gridCol>
                <a:gridCol w="1732742">
                  <a:extLst>
                    <a:ext uri="{9D8B030D-6E8A-4147-A177-3AD203B41FA5}">
                      <a16:colId xmlns:a16="http://schemas.microsoft.com/office/drawing/2014/main" val="3800103049"/>
                    </a:ext>
                  </a:extLst>
                </a:gridCol>
                <a:gridCol w="1732742">
                  <a:extLst>
                    <a:ext uri="{9D8B030D-6E8A-4147-A177-3AD203B41FA5}">
                      <a16:colId xmlns:a16="http://schemas.microsoft.com/office/drawing/2014/main" val="1743028172"/>
                    </a:ext>
                  </a:extLst>
                </a:gridCol>
                <a:gridCol w="1732742">
                  <a:extLst>
                    <a:ext uri="{9D8B030D-6E8A-4147-A177-3AD203B41FA5}">
                      <a16:colId xmlns:a16="http://schemas.microsoft.com/office/drawing/2014/main" val="3413922388"/>
                    </a:ext>
                  </a:extLst>
                </a:gridCol>
                <a:gridCol w="1732742">
                  <a:extLst>
                    <a:ext uri="{9D8B030D-6E8A-4147-A177-3AD203B41FA5}">
                      <a16:colId xmlns:a16="http://schemas.microsoft.com/office/drawing/2014/main" val="1698084872"/>
                    </a:ext>
                  </a:extLst>
                </a:gridCol>
              </a:tblGrid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公开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10070"/>
                  </a:ext>
                </a:extLst>
              </a:tr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华为海思 </a:t>
                      </a:r>
                      <a:r>
                        <a:rPr lang="en-US" altLang="zh-CN" dirty="0"/>
                        <a:t>LLM Engine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华为海思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50075"/>
                  </a:ext>
                </a:extLst>
              </a:tr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Splitwise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2023 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微软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vLLM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456008"/>
                  </a:ext>
                </a:extLst>
              </a:tr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DistServe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2024 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北大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vLLM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22351"/>
                  </a:ext>
                </a:extLst>
              </a:tr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TetriServe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2024 Jan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华为云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计算所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vLLM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274"/>
                  </a:ext>
                </a:extLst>
              </a:tr>
              <a:tr h="6242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Dejavu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2024 Mar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55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57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Background——Throughput vs. Goodput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igh_throughput_is_not_high_goodput">
            <a:extLst>
              <a:ext uri="{FF2B5EF4-FFF2-40B4-BE49-F238E27FC236}">
                <a16:creationId xmlns:a16="http://schemas.microsoft.com/office/drawing/2014/main" id="{75A2D745-B275-A859-4D03-778FD2E5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00" y="2605176"/>
            <a:ext cx="7254854" cy="42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17165E-CEAE-E6AB-F2A2-9ED10A5E5AF2}"/>
              </a:ext>
            </a:extLst>
          </p:cNvPr>
          <p:cNvSpPr txBox="1"/>
          <p:nvPr/>
        </p:nvSpPr>
        <p:spPr>
          <a:xfrm>
            <a:off x="1039091" y="1258892"/>
            <a:ext cx="10759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request served per second——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TensorRT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-LLM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Goodput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the number of completed requests per second that adheres to SLOs——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DistServe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83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Background——LLM Serving Optimization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17165E-CEAE-E6AB-F2A2-9ED10A5E5AF2}"/>
              </a:ext>
            </a:extLst>
          </p:cNvPr>
          <p:cNvSpPr txBox="1"/>
          <p:nvPr/>
        </p:nvSpPr>
        <p:spPr>
          <a:xfrm>
            <a:off x="1039091" y="1258892"/>
            <a:ext cx="103077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F1516F-319A-4315-C03B-3536BCAF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3" y="4422835"/>
            <a:ext cx="7746905" cy="17623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B12B25-75F2-0D3D-3C9B-1A608855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84" y="1976790"/>
            <a:ext cx="7560624" cy="17623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165807-500F-C8F1-DB72-1DD71D654AC9}"/>
              </a:ext>
            </a:extLst>
          </p:cNvPr>
          <p:cNvSpPr txBox="1"/>
          <p:nvPr/>
        </p:nvSpPr>
        <p:spPr>
          <a:xfrm>
            <a:off x="4991594" y="3745038"/>
            <a:ext cx="22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Static batching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4B009C-E126-B1D9-80AA-FFA05652A7C0}"/>
              </a:ext>
            </a:extLst>
          </p:cNvPr>
          <p:cNvSpPr txBox="1"/>
          <p:nvPr/>
        </p:nvSpPr>
        <p:spPr>
          <a:xfrm>
            <a:off x="4757056" y="6261842"/>
            <a:ext cx="271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Continuous batching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Background——LLM Serving Optimization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17165E-CEAE-E6AB-F2A2-9ED10A5E5AF2}"/>
              </a:ext>
            </a:extLst>
          </p:cNvPr>
          <p:cNvSpPr txBox="1"/>
          <p:nvPr/>
        </p:nvSpPr>
        <p:spPr>
          <a:xfrm>
            <a:off x="1039091" y="1258892"/>
            <a:ext cx="1030778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Parallelism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Intra-operator parallelism (Tensor Parallelism)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Inter-operator parallelism (Pipeline Parallelism)</a:t>
            </a:r>
          </a:p>
        </p:txBody>
      </p:sp>
    </p:spTree>
    <p:extLst>
      <p:ext uri="{BB962C8B-B14F-4D97-AF65-F5344CB8AC3E}">
        <p14:creationId xmlns:p14="http://schemas.microsoft.com/office/powerpoint/2010/main" val="319340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Colocation Problems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8507A5-31A0-4196-1C86-0AFA0AB2E2BE}"/>
              </a:ext>
            </a:extLst>
          </p:cNvPr>
          <p:cNvSpPr txBox="1"/>
          <p:nvPr/>
        </p:nvSpPr>
        <p:spPr>
          <a:xfrm>
            <a:off x="1039091" y="1258892"/>
            <a:ext cx="10307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Prefill-decoding interference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EF549-C48D-5361-2FAA-8CAA131A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2" y="2506346"/>
            <a:ext cx="4770913" cy="3146308"/>
          </a:xfrm>
          <a:prstGeom prst="rect">
            <a:avLst/>
          </a:prstGeom>
        </p:spPr>
      </p:pic>
      <p:pic>
        <p:nvPicPr>
          <p:cNvPr id="7170" name="Picture 2" descr="continuous_batching_interference">
            <a:extLst>
              <a:ext uri="{FF2B5EF4-FFF2-40B4-BE49-F238E27FC236}">
                <a16:creationId xmlns:a16="http://schemas.microsoft.com/office/drawing/2014/main" id="{C1761BEA-3188-C9F8-C7B8-57647C182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1" y="2182222"/>
            <a:ext cx="9470571" cy="387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94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Colocation Problems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8507A5-31A0-4196-1C86-0AFA0AB2E2BE}"/>
              </a:ext>
            </a:extLst>
          </p:cNvPr>
          <p:cNvSpPr txBox="1"/>
          <p:nvPr/>
        </p:nvSpPr>
        <p:spPr>
          <a:xfrm>
            <a:off x="1039091" y="1258892"/>
            <a:ext cx="10307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Prefill-decoding interference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EF549-C48D-5361-2FAA-8CAA131A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14" y="2443583"/>
            <a:ext cx="5242955" cy="3457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359658-67A9-6844-B513-015FF9C1B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6" y="2057965"/>
            <a:ext cx="4439550" cy="443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9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E8E6319-5AB7-4F73-A554-0804F19D8F09}"/>
              </a:ext>
            </a:extLst>
          </p:cNvPr>
          <p:cNvCxnSpPr>
            <a:cxnSpLocks/>
          </p:cNvCxnSpPr>
          <p:nvPr/>
        </p:nvCxnSpPr>
        <p:spPr>
          <a:xfrm>
            <a:off x="1039091" y="997528"/>
            <a:ext cx="947057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B068968-75D7-1BF3-2554-9AAEA039CB8E}"/>
              </a:ext>
            </a:extLst>
          </p:cNvPr>
          <p:cNvSpPr txBox="1"/>
          <p:nvPr/>
        </p:nvSpPr>
        <p:spPr>
          <a:xfrm>
            <a:off x="961902" y="474308"/>
            <a:ext cx="1030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Colocation Problems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8507A5-31A0-4196-1C86-0AFA0AB2E2BE}"/>
              </a:ext>
            </a:extLst>
          </p:cNvPr>
          <p:cNvSpPr txBox="1"/>
          <p:nvPr/>
        </p:nvSpPr>
        <p:spPr>
          <a:xfrm>
            <a:off x="1039091" y="1258892"/>
            <a:ext cx="10307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Prefill-decoding interference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Resource and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parallelism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coupling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Prefill and decode have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distinct computation patterns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latency goals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8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945</Words>
  <Application>Microsoft Office PowerPoint</Application>
  <PresentationFormat>宽屏</PresentationFormat>
  <Paragraphs>156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淑文 卢</dc:creator>
  <cp:lastModifiedBy>淑文 卢</cp:lastModifiedBy>
  <cp:revision>4</cp:revision>
  <dcterms:created xsi:type="dcterms:W3CDTF">2024-03-26T09:25:42Z</dcterms:created>
  <dcterms:modified xsi:type="dcterms:W3CDTF">2024-03-28T04:54:58Z</dcterms:modified>
</cp:coreProperties>
</file>